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5" r:id="rId4"/>
    <p:sldId id="271" r:id="rId5"/>
    <p:sldId id="267" r:id="rId6"/>
    <p:sldId id="268" r:id="rId7"/>
    <p:sldId id="269" r:id="rId8"/>
    <p:sldId id="270" r:id="rId9"/>
    <p:sldId id="260" r:id="rId10"/>
  </p:sldIdLst>
  <p:sldSz cx="9144000" cy="6858000" type="screen4x3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481533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4181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 b="1" dirty="0"/>
              <a:t>World </a:t>
            </a:r>
            <a:r>
              <a:rPr lang="en-GB" sz="6000" b="1" dirty="0" smtClean="0"/>
              <a:t>Church </a:t>
            </a:r>
            <a:r>
              <a:rPr sz="6000" b="1" dirty="0" smtClean="0"/>
              <a:t>Remit</a:t>
            </a:r>
            <a:r>
              <a:rPr sz="6000" b="1" dirty="0"/>
              <a:t>:</a:t>
            </a:r>
            <a:br>
              <a:rPr sz="6000" b="1" dirty="0"/>
            </a:br>
            <a:r>
              <a:rPr sz="4400" dirty="0"/>
              <a:t>To bring important issues affecting </a:t>
            </a:r>
            <a:r>
              <a:rPr lang="en-GB" sz="4400" dirty="0" smtClean="0"/>
              <a:t>the </a:t>
            </a:r>
            <a:r>
              <a:rPr sz="4400" dirty="0" smtClean="0"/>
              <a:t>World </a:t>
            </a:r>
            <a:r>
              <a:rPr sz="4400" dirty="0"/>
              <a:t>Church to Presbytery’s attention</a:t>
            </a:r>
          </a:p>
        </p:txBody>
      </p:sp>
      <p:pic>
        <p:nvPicPr>
          <p:cNvPr id="50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199" y="274638"/>
            <a:ext cx="4441373" cy="1143001"/>
          </a:xfrm>
          <a:prstGeom prst="rect">
            <a:avLst/>
          </a:prstGeom>
        </p:spPr>
        <p:txBody>
          <a:bodyPr lIns="0" tIns="0" rIns="0" bIns="0"/>
          <a:lstStyle/>
          <a:p>
            <a:pPr lvl="0" defTabSz="448055">
              <a:defRPr sz="1800"/>
            </a:pPr>
            <a:r>
              <a:rPr sz="1960" b="1" dirty="0">
                <a:solidFill>
                  <a:srgbClr val="3366FF"/>
                </a:solidFill>
              </a:rPr>
              <a:t>World </a:t>
            </a:r>
            <a:r>
              <a:rPr lang="en-GB" sz="1960" b="1" dirty="0" smtClean="0">
                <a:solidFill>
                  <a:srgbClr val="3366FF"/>
                </a:solidFill>
              </a:rPr>
              <a:t>Church</a:t>
            </a:r>
            <a:r>
              <a:rPr sz="1960" b="1" dirty="0" smtClean="0">
                <a:solidFill>
                  <a:srgbClr val="3366FF"/>
                </a:solidFill>
              </a:rPr>
              <a:t> </a:t>
            </a:r>
            <a:r>
              <a:rPr sz="1960" b="1" dirty="0">
                <a:solidFill>
                  <a:srgbClr val="3366FF"/>
                </a:solidFill>
              </a:rPr>
              <a:t>Remit:</a:t>
            </a:r>
            <a:br>
              <a:rPr sz="1960" b="1" dirty="0">
                <a:solidFill>
                  <a:srgbClr val="3366FF"/>
                </a:solidFill>
              </a:rPr>
            </a:br>
            <a:r>
              <a:rPr sz="1960" dirty="0">
                <a:solidFill>
                  <a:srgbClr val="3366FF"/>
                </a:solidFill>
              </a:rPr>
              <a:t>To bring important issues affecting </a:t>
            </a:r>
            <a:r>
              <a:rPr lang="en-GB" sz="1960" dirty="0" smtClean="0">
                <a:solidFill>
                  <a:srgbClr val="3366FF"/>
                </a:solidFill>
              </a:rPr>
              <a:t>the </a:t>
            </a:r>
            <a:r>
              <a:rPr sz="1960" dirty="0" smtClean="0">
                <a:solidFill>
                  <a:srgbClr val="3366FF"/>
                </a:solidFill>
              </a:rPr>
              <a:t>World </a:t>
            </a:r>
            <a:r>
              <a:rPr sz="1960" dirty="0">
                <a:solidFill>
                  <a:srgbClr val="3366FF"/>
                </a:solidFill>
              </a:rPr>
              <a:t>Church to Presbytery’s attention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861" y="2286000"/>
            <a:ext cx="8010939" cy="448840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World Mission Conference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Thanks to speakers and participants 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Mary </a:t>
            </a:r>
            <a:r>
              <a:rPr lang="en-GB" sz="3200" dirty="0" err="1" smtClean="0">
                <a:cs typeface="Times New Roman"/>
              </a:rPr>
              <a:t>Slessor</a:t>
            </a:r>
            <a:r>
              <a:rPr lang="en-GB" sz="3200" dirty="0" smtClean="0">
                <a:cs typeface="Times New Roman"/>
              </a:rPr>
              <a:t> 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Cuba 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Comfort Rwanda </a:t>
            </a:r>
            <a:endParaRPr lang="en-GB" sz="3200" dirty="0" smtClean="0"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Palestinian goods Elizabeth Buchanan</a:t>
            </a:r>
            <a:endParaRPr lang="en-GB" sz="3200" dirty="0" smtClean="0">
              <a:cs typeface="Times New Roman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457199" y="274638"/>
            <a:ext cx="4441373" cy="1143001"/>
          </a:xfrm>
          <a:prstGeom prst="rect">
            <a:avLst/>
          </a:prstGeom>
        </p:spPr>
        <p:txBody>
          <a:bodyPr lIns="0" tIns="0" rIns="0" bIns="0"/>
          <a:lstStyle/>
          <a:p>
            <a:pPr lvl="0" defTabSz="448055">
              <a:defRPr sz="1800"/>
            </a:pPr>
            <a:r>
              <a:rPr sz="1960" b="1" dirty="0">
                <a:solidFill>
                  <a:srgbClr val="3366FF"/>
                </a:solidFill>
              </a:rPr>
              <a:t>World </a:t>
            </a:r>
            <a:r>
              <a:rPr lang="en-GB" sz="1960" b="1" dirty="0" smtClean="0">
                <a:solidFill>
                  <a:srgbClr val="3366FF"/>
                </a:solidFill>
              </a:rPr>
              <a:t>Church</a:t>
            </a:r>
            <a:r>
              <a:rPr sz="1960" b="1" dirty="0" smtClean="0">
                <a:solidFill>
                  <a:srgbClr val="3366FF"/>
                </a:solidFill>
              </a:rPr>
              <a:t> </a:t>
            </a:r>
            <a:r>
              <a:rPr sz="1960" b="1" dirty="0">
                <a:solidFill>
                  <a:srgbClr val="3366FF"/>
                </a:solidFill>
              </a:rPr>
              <a:t>Remit:</a:t>
            </a:r>
            <a:br>
              <a:rPr sz="1960" b="1" dirty="0">
                <a:solidFill>
                  <a:srgbClr val="3366FF"/>
                </a:solidFill>
              </a:rPr>
            </a:br>
            <a:r>
              <a:rPr sz="1960" dirty="0">
                <a:solidFill>
                  <a:srgbClr val="3366FF"/>
                </a:solidFill>
              </a:rPr>
              <a:t>To bring important issues affecting </a:t>
            </a:r>
            <a:r>
              <a:rPr lang="en-GB" sz="1960" dirty="0" smtClean="0">
                <a:solidFill>
                  <a:srgbClr val="3366FF"/>
                </a:solidFill>
              </a:rPr>
              <a:t>the </a:t>
            </a:r>
            <a:r>
              <a:rPr sz="1960" dirty="0" smtClean="0">
                <a:solidFill>
                  <a:srgbClr val="3366FF"/>
                </a:solidFill>
              </a:rPr>
              <a:t>World </a:t>
            </a:r>
            <a:r>
              <a:rPr sz="1960" dirty="0">
                <a:solidFill>
                  <a:srgbClr val="3366FF"/>
                </a:solidFill>
              </a:rPr>
              <a:t>Church to Presbytery’s attention</a:t>
            </a:r>
          </a:p>
        </p:txBody>
      </p:sp>
      <p:pic>
        <p:nvPicPr>
          <p:cNvPr id="3076" name="Picture 4" descr="http://cdbu.org.uk/wp-content/uploads/2015/01/Lab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8" y="4425182"/>
            <a:ext cx="1531419" cy="1487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upload.wikimedia.org/wikipedia/en/4/48/The_Scottish_Greens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28" y="2406713"/>
            <a:ext cx="1477224" cy="1477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upload.wikimedia.org/wikipedia/en/d/d2/UKIP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72" y="4496775"/>
            <a:ext cx="1494828" cy="14948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New Scottish Conservatives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816" y="4425182"/>
            <a:ext cx="1464931" cy="14649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creativereview.co.uk/images/uploads/2015/02/libdems_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28" y="2406713"/>
            <a:ext cx="1872716" cy="1643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caledonianmercury.com/wp-content/uploads/2011/01/SNP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728" y="2748963"/>
            <a:ext cx="1775041" cy="13016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3243" y="1537326"/>
            <a:ext cx="4789283" cy="646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General election 7</a:t>
            </a:r>
            <a:r>
              <a:rPr kumimoji="0" lang="en-GB" sz="3600" b="1" i="0" u="none" strike="noStrike" cap="none" spc="0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kumimoji="0" lang="en-GB" sz="3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May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5668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199" y="274638"/>
            <a:ext cx="4441373" cy="1143001"/>
          </a:xfrm>
          <a:prstGeom prst="rect">
            <a:avLst/>
          </a:prstGeom>
        </p:spPr>
        <p:txBody>
          <a:bodyPr lIns="0" tIns="0" rIns="0" bIns="0"/>
          <a:lstStyle/>
          <a:p>
            <a:pPr lvl="0" defTabSz="448055">
              <a:defRPr sz="1800"/>
            </a:pPr>
            <a:r>
              <a:rPr sz="1960" b="1" dirty="0">
                <a:solidFill>
                  <a:srgbClr val="3366FF"/>
                </a:solidFill>
              </a:rPr>
              <a:t>World </a:t>
            </a:r>
            <a:r>
              <a:rPr lang="en-GB" sz="1960" b="1" dirty="0" smtClean="0">
                <a:solidFill>
                  <a:srgbClr val="3366FF"/>
                </a:solidFill>
              </a:rPr>
              <a:t>Church</a:t>
            </a:r>
            <a:r>
              <a:rPr sz="1960" b="1" dirty="0" smtClean="0">
                <a:solidFill>
                  <a:srgbClr val="3366FF"/>
                </a:solidFill>
              </a:rPr>
              <a:t> </a:t>
            </a:r>
            <a:r>
              <a:rPr sz="1960" b="1" dirty="0">
                <a:solidFill>
                  <a:srgbClr val="3366FF"/>
                </a:solidFill>
              </a:rPr>
              <a:t>Remit:</a:t>
            </a:r>
            <a:br>
              <a:rPr sz="1960" b="1" dirty="0">
                <a:solidFill>
                  <a:srgbClr val="3366FF"/>
                </a:solidFill>
              </a:rPr>
            </a:br>
            <a:r>
              <a:rPr sz="1960" dirty="0">
                <a:solidFill>
                  <a:srgbClr val="3366FF"/>
                </a:solidFill>
              </a:rPr>
              <a:t>To bring important issues affecting </a:t>
            </a:r>
            <a:r>
              <a:rPr lang="en-GB" sz="1960" dirty="0" smtClean="0">
                <a:solidFill>
                  <a:srgbClr val="3366FF"/>
                </a:solidFill>
              </a:rPr>
              <a:t>the </a:t>
            </a:r>
            <a:r>
              <a:rPr sz="1960" dirty="0" smtClean="0">
                <a:solidFill>
                  <a:srgbClr val="3366FF"/>
                </a:solidFill>
              </a:rPr>
              <a:t>World </a:t>
            </a:r>
            <a:r>
              <a:rPr sz="1960" dirty="0">
                <a:solidFill>
                  <a:srgbClr val="3366FF"/>
                </a:solidFill>
              </a:rPr>
              <a:t>Church to Presbytery’s attention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861" y="2286000"/>
            <a:ext cx="8010939" cy="3793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Persecution of Christians in Middle East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Kenny Roger, ME secretary </a:t>
            </a:r>
            <a:endParaRPr lang="en-GB" sz="3200" dirty="0" smtClean="0"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Links to support partner churches</a:t>
            </a:r>
            <a:endParaRPr lang="en-GB" sz="3200" dirty="0" smtClean="0"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Prayer  </a:t>
            </a:r>
            <a:endParaRPr lang="en-GB" sz="3200" dirty="0" smtClean="0"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914400" algn="l"/>
              </a:tabLst>
            </a:pPr>
            <a:r>
              <a:rPr lang="en-GB" sz="3200" dirty="0" smtClean="0">
                <a:cs typeface="Times New Roman"/>
              </a:rPr>
              <a:t>Response to violence</a:t>
            </a:r>
            <a:endParaRPr lang="en-GB" sz="3200" dirty="0" smtClean="0">
              <a:cs typeface="Times New Roman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s://communicatingacrossboundaries.files.wordpress.com/2015/02/two-rows-by-the-sea.jpg?w=5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1386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70311" y="0"/>
            <a:ext cx="3973689" cy="70173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sz="3600" i="1" dirty="0" smtClean="0"/>
              <a:t>Two rows of men </a:t>
            </a:r>
          </a:p>
          <a:p>
            <a:pPr algn="ctr" rtl="0" latinLnBrk="1" hangingPunct="0"/>
            <a:r>
              <a:rPr lang="en-GB" sz="3600" i="1" dirty="0" smtClean="0"/>
              <a:t>walked the shore of the sea,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on a day when the </a:t>
            </a:r>
          </a:p>
          <a:p>
            <a:pPr algn="ctr" rtl="0" latinLnBrk="1" hangingPunct="0"/>
            <a:r>
              <a:rPr lang="en-GB" sz="3600" i="1" dirty="0" smtClean="0"/>
              <a:t>world’s tears would run free. 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One a row of </a:t>
            </a:r>
          </a:p>
          <a:p>
            <a:pPr algn="ctr" rtl="0" latinLnBrk="1" hangingPunct="0"/>
            <a:r>
              <a:rPr lang="en-GB" sz="3600" i="1" dirty="0" smtClean="0"/>
              <a:t>assassins, who </a:t>
            </a:r>
          </a:p>
          <a:p>
            <a:pPr algn="ctr" rtl="0" latinLnBrk="1" hangingPunct="0"/>
            <a:r>
              <a:rPr lang="en-GB" sz="3600" i="1" dirty="0" smtClean="0"/>
              <a:t>thought they did </a:t>
            </a:r>
          </a:p>
          <a:p>
            <a:pPr algn="ctr" rtl="0" latinLnBrk="1" hangingPunct="0"/>
            <a:r>
              <a:rPr lang="en-GB" sz="3600" i="1" dirty="0" smtClean="0"/>
              <a:t>right, the other of </a:t>
            </a:r>
          </a:p>
          <a:p>
            <a:pPr algn="ctr" rtl="0" latinLnBrk="1" hangingPunct="0"/>
            <a:r>
              <a:rPr lang="en-GB" sz="3600" i="1" dirty="0" smtClean="0"/>
              <a:t>innocents, true sons of the light. </a:t>
            </a:r>
            <a:r>
              <a:rPr lang="en-GB" dirty="0" smtClean="0"/>
              <a:t/>
            </a:r>
            <a:br>
              <a:rPr lang="en-GB" dirty="0" smtClean="0"/>
            </a:b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s://communicatingacrossboundaries.files.wordpress.com/2015/02/two-rows-by-the-sea.jpg?w=5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1386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70311" y="372533"/>
            <a:ext cx="3973689" cy="70173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sz="3600" i="1" dirty="0" smtClean="0"/>
              <a:t>One holding knives </a:t>
            </a:r>
          </a:p>
          <a:p>
            <a:pPr algn="ctr" rtl="0" latinLnBrk="1" hangingPunct="0"/>
            <a:r>
              <a:rPr lang="en-GB" sz="3600" i="1" dirty="0" smtClean="0"/>
              <a:t>in hands held high,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The other with </a:t>
            </a:r>
          </a:p>
          <a:p>
            <a:pPr algn="ctr" rtl="0" latinLnBrk="1" hangingPunct="0"/>
            <a:r>
              <a:rPr lang="en-GB" sz="3600" i="1" dirty="0" smtClean="0"/>
              <a:t>hands empty, </a:t>
            </a:r>
          </a:p>
          <a:p>
            <a:pPr algn="ctr" rtl="0" latinLnBrk="1" hangingPunct="0"/>
            <a:r>
              <a:rPr lang="en-GB" sz="3600" i="1" dirty="0" smtClean="0"/>
              <a:t>defenceless and tied.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One row of slits to </a:t>
            </a:r>
          </a:p>
          <a:p>
            <a:pPr algn="ctr" rtl="0" latinLnBrk="1" hangingPunct="0"/>
            <a:r>
              <a:rPr lang="en-GB" sz="3600" i="1" dirty="0" smtClean="0"/>
              <a:t>conceal glaring-</a:t>
            </a:r>
          </a:p>
          <a:p>
            <a:pPr algn="ctr" rtl="0" latinLnBrk="1" hangingPunct="0"/>
            <a:r>
              <a:rPr lang="en-GB" sz="3600" i="1" dirty="0" smtClean="0"/>
              <a:t>dead eyes,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The other with living eyes raised to the </a:t>
            </a:r>
          </a:p>
          <a:p>
            <a:pPr algn="ctr" rtl="0" latinLnBrk="1" hangingPunct="0"/>
            <a:r>
              <a:rPr lang="en-GB" sz="3600" i="1" dirty="0" smtClean="0"/>
              <a:t>skies.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s://communicatingacrossboundaries.files.wordpress.com/2015/02/two-rows-by-the-sea.jpg?w=5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1386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70311" y="237067"/>
            <a:ext cx="3973689" cy="81252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sz="3600" i="1" dirty="0" smtClean="0"/>
              <a:t>One row stood </a:t>
            </a:r>
          </a:p>
          <a:p>
            <a:pPr algn="ctr" rtl="0" latinLnBrk="1" hangingPunct="0"/>
            <a:r>
              <a:rPr lang="en-GB" sz="3600" i="1" dirty="0" smtClean="0"/>
              <a:t>steady, pall-bearers of death,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The other knelt </a:t>
            </a:r>
          </a:p>
          <a:p>
            <a:pPr algn="ctr" rtl="0" latinLnBrk="1" hangingPunct="0"/>
            <a:r>
              <a:rPr lang="en-GB" sz="3600" i="1" dirty="0" smtClean="0"/>
              <a:t>ready, welcoming </a:t>
            </a:r>
          </a:p>
          <a:p>
            <a:pPr algn="ctr" rtl="0" latinLnBrk="1" hangingPunct="0"/>
            <a:r>
              <a:rPr lang="en-GB" sz="3600" i="1" dirty="0" smtClean="0"/>
              <a:t>heaven’s breath.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One row spewed </a:t>
            </a:r>
          </a:p>
          <a:p>
            <a:pPr algn="ctr" rtl="0" latinLnBrk="1" hangingPunct="0"/>
            <a:r>
              <a:rPr lang="en-GB" sz="3600" i="1" dirty="0" smtClean="0"/>
              <a:t>wretched, </a:t>
            </a:r>
          </a:p>
          <a:p>
            <a:pPr algn="ctr" rtl="0" latinLnBrk="1" hangingPunct="0"/>
            <a:r>
              <a:rPr lang="en-GB" sz="3600" i="1" dirty="0" smtClean="0"/>
              <a:t>contemptible </a:t>
            </a:r>
          </a:p>
          <a:p>
            <a:pPr algn="ctr" rtl="0" latinLnBrk="1" hangingPunct="0"/>
            <a:r>
              <a:rPr lang="en-GB" sz="3600" i="1" dirty="0" smtClean="0"/>
              <a:t>threats, the other </a:t>
            </a:r>
          </a:p>
          <a:p>
            <a:pPr algn="ctr" rtl="0" latinLnBrk="1" hangingPunct="0"/>
            <a:r>
              <a:rPr lang="en-GB" sz="3600" i="1" dirty="0" smtClean="0"/>
              <a:t>spread God-given </a:t>
            </a:r>
          </a:p>
          <a:p>
            <a:pPr algn="ctr" rtl="0" latinLnBrk="1" hangingPunct="0"/>
            <a:r>
              <a:rPr lang="en-GB" sz="3600" i="1" dirty="0" smtClean="0"/>
              <a:t>peace and rest.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s://communicatingacrossboundaries.files.wordpress.com/2015/02/two-rows-by-the-sea.jpg?w=5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1386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70311" y="598311"/>
            <a:ext cx="3973689" cy="59093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3600" i="1" dirty="0" smtClean="0"/>
              <a:t>A Question… </a:t>
            </a:r>
          </a:p>
          <a:p>
            <a:pPr algn="ctr"/>
            <a:endParaRPr lang="en-GB" sz="3600" i="1" dirty="0" smtClean="0"/>
          </a:p>
          <a:p>
            <a:pPr algn="ctr"/>
            <a:r>
              <a:rPr lang="en-GB" sz="3600" i="1" dirty="0" smtClean="0"/>
              <a:t>Who fears the other?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The row in orange, watching paradise open?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i="1" dirty="0" smtClean="0"/>
              <a:t>Or the row in black, with minds evil and broken?</a:t>
            </a:r>
            <a:r>
              <a:rPr lang="en-GB" sz="36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199" y="274638"/>
            <a:ext cx="4441373" cy="1143001"/>
          </a:xfrm>
          <a:prstGeom prst="rect">
            <a:avLst/>
          </a:prstGeom>
        </p:spPr>
        <p:txBody>
          <a:bodyPr/>
          <a:lstStyle/>
          <a:p>
            <a:pPr lvl="0" defTabSz="448055">
              <a:defRPr sz="1800"/>
            </a:pPr>
            <a:r>
              <a:rPr sz="1960" b="1" dirty="0">
                <a:solidFill>
                  <a:srgbClr val="3366FF"/>
                </a:solidFill>
              </a:rPr>
              <a:t>World </a:t>
            </a:r>
            <a:r>
              <a:rPr lang="en-GB" sz="1960" b="1" dirty="0" smtClean="0">
                <a:solidFill>
                  <a:srgbClr val="3366FF"/>
                </a:solidFill>
              </a:rPr>
              <a:t>Church</a:t>
            </a:r>
            <a:r>
              <a:rPr sz="1960" b="1" dirty="0" smtClean="0">
                <a:solidFill>
                  <a:srgbClr val="3366FF"/>
                </a:solidFill>
              </a:rPr>
              <a:t> </a:t>
            </a:r>
            <a:r>
              <a:rPr sz="1960" b="1" dirty="0">
                <a:solidFill>
                  <a:srgbClr val="3366FF"/>
                </a:solidFill>
              </a:rPr>
              <a:t>Remit:</a:t>
            </a:r>
            <a:br>
              <a:rPr sz="1960" b="1" dirty="0">
                <a:solidFill>
                  <a:srgbClr val="3366FF"/>
                </a:solidFill>
              </a:rPr>
            </a:br>
            <a:r>
              <a:rPr sz="1960" dirty="0">
                <a:solidFill>
                  <a:srgbClr val="3366FF"/>
                </a:solidFill>
              </a:rPr>
              <a:t>To bring important issues affecting </a:t>
            </a:r>
            <a:r>
              <a:rPr lang="en-GB" sz="1960" dirty="0" smtClean="0">
                <a:solidFill>
                  <a:srgbClr val="3366FF"/>
                </a:solidFill>
              </a:rPr>
              <a:t>the </a:t>
            </a:r>
            <a:r>
              <a:rPr sz="1960" dirty="0" smtClean="0">
                <a:solidFill>
                  <a:srgbClr val="3366FF"/>
                </a:solidFill>
              </a:rPr>
              <a:t>World </a:t>
            </a:r>
            <a:r>
              <a:rPr sz="1960" dirty="0">
                <a:solidFill>
                  <a:srgbClr val="3366FF"/>
                </a:solidFill>
              </a:rPr>
              <a:t>Church to Presbytery’s attention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199" y="2537831"/>
            <a:ext cx="8229600" cy="3995738"/>
          </a:xfrm>
          <a:prstGeom prst="rect">
            <a:avLst/>
          </a:prstGeo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700" dirty="0"/>
              <a:t>Please pray for 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lang="en-GB" sz="2700" b="1" dirty="0" smtClean="0"/>
              <a:t>Christians </a:t>
            </a:r>
            <a:r>
              <a:rPr lang="en-GB" sz="2700" b="1" dirty="0" smtClean="0"/>
              <a:t>facing persecution</a:t>
            </a:r>
            <a:r>
              <a:rPr sz="2700" dirty="0" smtClean="0"/>
              <a:t>– </a:t>
            </a:r>
            <a:r>
              <a:rPr lang="en-GB" sz="2700" dirty="0" smtClean="0"/>
              <a:t>remembering especially </a:t>
            </a:r>
            <a:r>
              <a:rPr lang="en-GB" sz="2700" dirty="0" smtClean="0"/>
              <a:t>those in the Middle East</a:t>
            </a:r>
            <a:endParaRPr sz="2700" dirty="0"/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lang="en-GB" sz="2700" dirty="0" smtClean="0"/>
              <a:t>The work of </a:t>
            </a:r>
            <a:r>
              <a:rPr lang="en-GB" sz="2700" dirty="0" smtClean="0"/>
              <a:t>Christian Aid</a:t>
            </a:r>
            <a:endParaRPr sz="2700" dirty="0"/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lang="en-GB" sz="2700" dirty="0" smtClean="0"/>
              <a:t>Nepal – for immediate and long-term needs to be met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defRPr sz="1800"/>
            </a:pPr>
            <a:r>
              <a:rPr lang="en-GB" sz="2700" dirty="0" smtClean="0"/>
              <a:t>Cuba – for Christians to discern how best to reflect kingdom values in a time of transition</a:t>
            </a:r>
            <a:r>
              <a:rPr lang="en-GB" sz="2700" dirty="0" smtClean="0"/>
              <a:t> </a:t>
            </a:r>
            <a:endParaRPr lang="en-GB" sz="2700" dirty="0" smtClean="0"/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  <a:defRPr sz="1800"/>
            </a:pPr>
            <a:endParaRPr lang="en-GB" sz="2700" dirty="0" smtClean="0"/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  <a:defRPr sz="1800"/>
            </a:pPr>
            <a:endParaRPr sz="2700" dirty="0"/>
          </a:p>
        </p:txBody>
      </p:sp>
      <p:pic>
        <p:nvPicPr>
          <p:cNvPr id="66" name="image1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167910" y="13286"/>
            <a:ext cx="3976090" cy="21171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143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World Church Remit: To bring important issues affecting the World Church to Presbytery’s attention</vt:lpstr>
      <vt:lpstr>World Church Remit: To bring important issues affecting the World Church to Presbytery’s attention</vt:lpstr>
      <vt:lpstr>World Church Remit: To bring important issues affecting the World Church to Presbytery’s attention</vt:lpstr>
      <vt:lpstr>World Church Remit: To bring important issues affecting the World Church to Presbytery’s attention</vt:lpstr>
      <vt:lpstr>Slide 5</vt:lpstr>
      <vt:lpstr>Slide 6</vt:lpstr>
      <vt:lpstr>Slide 7</vt:lpstr>
      <vt:lpstr>Slide 8</vt:lpstr>
      <vt:lpstr>World Church Remit: To bring important issues affecting the World Church to Presbytery’s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Mission Remit: To bring important issues affecting World Church to Presbytery’s attention</dc:title>
  <dc:creator>mhorag macdonald</dc:creator>
  <cp:lastModifiedBy>Macdonald</cp:lastModifiedBy>
  <cp:revision>24</cp:revision>
  <dcterms:modified xsi:type="dcterms:W3CDTF">2015-05-05T09:05:20Z</dcterms:modified>
</cp:coreProperties>
</file>